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A3E299-89E7-4C04-BBC6-551868D05EC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F3F319-6413-4E2A-A1F6-77E6D9A76D24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Brainstorming:</a:t>
          </a:r>
          <a:r>
            <a:rPr lang="en-US" sz="3200" dirty="0" smtClean="0">
              <a:solidFill>
                <a:schemeClr val="tx1"/>
              </a:solidFill>
            </a:rPr>
            <a:t> listing freely all the ideas related to the topic</a:t>
          </a:r>
          <a:endParaRPr lang="ru-RU" sz="3200" dirty="0">
            <a:solidFill>
              <a:schemeClr val="tx1"/>
            </a:solidFill>
          </a:endParaRPr>
        </a:p>
      </dgm:t>
    </dgm:pt>
    <dgm:pt modelId="{46FAE313-EA20-4248-9180-8CC189990029}" type="parTrans" cxnId="{97D60EC3-8C41-4E35-87F6-E855E284B8BF}">
      <dgm:prSet/>
      <dgm:spPr/>
      <dgm:t>
        <a:bodyPr/>
        <a:lstStyle/>
        <a:p>
          <a:endParaRPr lang="ru-RU"/>
        </a:p>
      </dgm:t>
    </dgm:pt>
    <dgm:pt modelId="{7CED520E-D26C-4C75-8D01-A5252F7437E4}" type="sibTrans" cxnId="{97D60EC3-8C41-4E35-87F6-E855E284B8BF}">
      <dgm:prSet/>
      <dgm:spPr/>
      <dgm:t>
        <a:bodyPr/>
        <a:lstStyle/>
        <a:p>
          <a:endParaRPr lang="ru-RU"/>
        </a:p>
      </dgm:t>
    </dgm:pt>
    <dgm:pt modelId="{69CAD246-C1C0-4954-B5D1-D2EB04CE73C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Journalistic questions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Learners ask and answer ‘</a:t>
          </a:r>
          <a:r>
            <a:rPr lang="en-US" sz="2800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wh</a:t>
          </a:r>
          <a:r>
            <a: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questions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 about a given topic 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CC5BA6-1366-4C23-B233-7466289B9EEB}" type="parTrans" cxnId="{37869EAE-2AD3-4385-A31F-59C3E6B63528}">
      <dgm:prSet/>
      <dgm:spPr/>
      <dgm:t>
        <a:bodyPr/>
        <a:lstStyle/>
        <a:p>
          <a:endParaRPr lang="ru-RU"/>
        </a:p>
      </dgm:t>
    </dgm:pt>
    <dgm:pt modelId="{02588B52-B2FA-4982-B7A0-252D98D75B05}" type="sibTrans" cxnId="{37869EAE-2AD3-4385-A31F-59C3E6B63528}">
      <dgm:prSet/>
      <dgm:spPr/>
      <dgm:t>
        <a:bodyPr/>
        <a:lstStyle/>
        <a:p>
          <a:endParaRPr lang="ru-RU"/>
        </a:p>
      </dgm:t>
    </dgm:pt>
    <dgm:pt modelId="{CDEDF22E-AEE2-432B-831A-EEF707906D5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Clustering.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writer here groups ideas together using lines and circles to show connections between them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627DD-EACE-454A-88E0-0A55E06B4530}" type="parTrans" cxnId="{ADFF34EE-4059-47B3-A6A1-7953D56A066B}">
      <dgm:prSet/>
      <dgm:spPr/>
      <dgm:t>
        <a:bodyPr/>
        <a:lstStyle/>
        <a:p>
          <a:endParaRPr lang="ru-RU"/>
        </a:p>
      </dgm:t>
    </dgm:pt>
    <dgm:pt modelId="{25761049-E6B0-48B3-AC57-2D62A2D1C300}" type="sibTrans" cxnId="{ADFF34EE-4059-47B3-A6A1-7953D56A066B}">
      <dgm:prSet/>
      <dgm:spPr/>
      <dgm:t>
        <a:bodyPr/>
        <a:lstStyle/>
        <a:p>
          <a:endParaRPr lang="ru-RU"/>
        </a:p>
      </dgm:t>
    </dgm:pt>
    <dgm:pt modelId="{0EB8C664-05A3-4F04-B7F8-160A2AF3D514}" type="pres">
      <dgm:prSet presAssocID="{8AA3E299-89E7-4C04-BBC6-551868D05ECD}" presName="linear" presStyleCnt="0">
        <dgm:presLayoutVars>
          <dgm:dir/>
          <dgm:animLvl val="lvl"/>
          <dgm:resizeHandles val="exact"/>
        </dgm:presLayoutVars>
      </dgm:prSet>
      <dgm:spPr/>
    </dgm:pt>
    <dgm:pt modelId="{4C8AB669-53D3-426C-8CCD-DD5009FC39B6}" type="pres">
      <dgm:prSet presAssocID="{3BF3F319-6413-4E2A-A1F6-77E6D9A76D24}" presName="parentLin" presStyleCnt="0"/>
      <dgm:spPr/>
    </dgm:pt>
    <dgm:pt modelId="{7C9EAD20-4EC8-4F43-8723-AE2B4F6468BD}" type="pres">
      <dgm:prSet presAssocID="{3BF3F319-6413-4E2A-A1F6-77E6D9A76D24}" presName="parentLeftMargin" presStyleLbl="node1" presStyleIdx="0" presStyleCnt="3"/>
      <dgm:spPr/>
    </dgm:pt>
    <dgm:pt modelId="{26A20F27-B16B-4D95-B657-D84DEFBAA677}" type="pres">
      <dgm:prSet presAssocID="{3BF3F319-6413-4E2A-A1F6-77E6D9A76D24}" presName="parentText" presStyleLbl="node1" presStyleIdx="0" presStyleCnt="3" custScaleX="122376" custScaleY="3469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C1E10-4530-4CF5-82D2-05AF48A35C20}" type="pres">
      <dgm:prSet presAssocID="{3BF3F319-6413-4E2A-A1F6-77E6D9A76D24}" presName="negativeSpace" presStyleCnt="0"/>
      <dgm:spPr/>
    </dgm:pt>
    <dgm:pt modelId="{54FA3342-474F-4124-B801-F8FCC3E3A4AB}" type="pres">
      <dgm:prSet presAssocID="{3BF3F319-6413-4E2A-A1F6-77E6D9A76D24}" presName="childText" presStyleLbl="conFgAcc1" presStyleIdx="0" presStyleCnt="3">
        <dgm:presLayoutVars>
          <dgm:bulletEnabled val="1"/>
        </dgm:presLayoutVars>
      </dgm:prSet>
      <dgm:spPr/>
    </dgm:pt>
    <dgm:pt modelId="{A033DE28-F4C6-4EAD-BD54-660437550146}" type="pres">
      <dgm:prSet presAssocID="{7CED520E-D26C-4C75-8D01-A5252F7437E4}" presName="spaceBetweenRectangles" presStyleCnt="0"/>
      <dgm:spPr/>
    </dgm:pt>
    <dgm:pt modelId="{EC1B10F1-6DC8-4495-AC40-0F398E10D939}" type="pres">
      <dgm:prSet presAssocID="{69CAD246-C1C0-4954-B5D1-D2EB04CE73CA}" presName="parentLin" presStyleCnt="0"/>
      <dgm:spPr/>
    </dgm:pt>
    <dgm:pt modelId="{CA2BCE90-1EAC-4A39-8396-7FA2AFCF8EAC}" type="pres">
      <dgm:prSet presAssocID="{69CAD246-C1C0-4954-B5D1-D2EB04CE73CA}" presName="parentLeftMargin" presStyleLbl="node1" presStyleIdx="0" presStyleCnt="3"/>
      <dgm:spPr/>
    </dgm:pt>
    <dgm:pt modelId="{94987F1C-AE8B-4176-B79F-0463546B4D00}" type="pres">
      <dgm:prSet presAssocID="{69CAD246-C1C0-4954-B5D1-D2EB04CE73CA}" presName="parentText" presStyleLbl="node1" presStyleIdx="1" presStyleCnt="3" custScaleX="121300" custScaleY="298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0D3DF-636E-43F1-90B0-10D6826F7945}" type="pres">
      <dgm:prSet presAssocID="{69CAD246-C1C0-4954-B5D1-D2EB04CE73CA}" presName="negativeSpace" presStyleCnt="0"/>
      <dgm:spPr/>
    </dgm:pt>
    <dgm:pt modelId="{C66442D9-2863-405F-9C52-CC7C8C068444}" type="pres">
      <dgm:prSet presAssocID="{69CAD246-C1C0-4954-B5D1-D2EB04CE73CA}" presName="childText" presStyleLbl="conFgAcc1" presStyleIdx="1" presStyleCnt="3">
        <dgm:presLayoutVars>
          <dgm:bulletEnabled val="1"/>
        </dgm:presLayoutVars>
      </dgm:prSet>
      <dgm:spPr/>
    </dgm:pt>
    <dgm:pt modelId="{88B60125-7E31-4C78-BC84-6B85ED373608}" type="pres">
      <dgm:prSet presAssocID="{02588B52-B2FA-4982-B7A0-252D98D75B05}" presName="spaceBetweenRectangles" presStyleCnt="0"/>
      <dgm:spPr/>
    </dgm:pt>
    <dgm:pt modelId="{7323F34E-08DB-42C9-AD99-C735846D564C}" type="pres">
      <dgm:prSet presAssocID="{CDEDF22E-AEE2-432B-831A-EEF707906D51}" presName="parentLin" presStyleCnt="0"/>
      <dgm:spPr/>
    </dgm:pt>
    <dgm:pt modelId="{36AFD506-C592-4CBD-A6CA-C2CA673F9733}" type="pres">
      <dgm:prSet presAssocID="{CDEDF22E-AEE2-432B-831A-EEF707906D51}" presName="parentLeftMargin" presStyleLbl="node1" presStyleIdx="1" presStyleCnt="3"/>
      <dgm:spPr/>
    </dgm:pt>
    <dgm:pt modelId="{84401A95-8C10-452A-BEBE-3C0E7E01C69D}" type="pres">
      <dgm:prSet presAssocID="{CDEDF22E-AEE2-432B-831A-EEF707906D51}" presName="parentText" presStyleLbl="node1" presStyleIdx="2" presStyleCnt="3" custScaleX="122714" custScaleY="345128" custLinFactNeighborX="-9899" custLinFactNeighborY="83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782F5-99A5-466B-9840-51EC51A0A21C}" type="pres">
      <dgm:prSet presAssocID="{CDEDF22E-AEE2-432B-831A-EEF707906D51}" presName="negativeSpace" presStyleCnt="0"/>
      <dgm:spPr/>
    </dgm:pt>
    <dgm:pt modelId="{CD25B806-8EF3-4AB8-B7CF-9B5F1A00F7A8}" type="pres">
      <dgm:prSet presAssocID="{CDEDF22E-AEE2-432B-831A-EEF707906D5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0BD37A-4453-4D03-9B96-5059B009C0DE}" type="presOf" srcId="{CDEDF22E-AEE2-432B-831A-EEF707906D51}" destId="{36AFD506-C592-4CBD-A6CA-C2CA673F9733}" srcOrd="0" destOrd="0" presId="urn:microsoft.com/office/officeart/2005/8/layout/list1"/>
    <dgm:cxn modelId="{1958D5A4-58CF-4B4C-BC4A-5E60A31099B9}" type="presOf" srcId="{3BF3F319-6413-4E2A-A1F6-77E6D9A76D24}" destId="{26A20F27-B16B-4D95-B657-D84DEFBAA677}" srcOrd="1" destOrd="0" presId="urn:microsoft.com/office/officeart/2005/8/layout/list1"/>
    <dgm:cxn modelId="{B04962AB-044C-4056-AA01-16583FE14717}" type="presOf" srcId="{69CAD246-C1C0-4954-B5D1-D2EB04CE73CA}" destId="{CA2BCE90-1EAC-4A39-8396-7FA2AFCF8EAC}" srcOrd="0" destOrd="0" presId="urn:microsoft.com/office/officeart/2005/8/layout/list1"/>
    <dgm:cxn modelId="{ABCC262F-D32A-40B9-B046-21E63FF08B48}" type="presOf" srcId="{8AA3E299-89E7-4C04-BBC6-551868D05ECD}" destId="{0EB8C664-05A3-4F04-B7F8-160A2AF3D514}" srcOrd="0" destOrd="0" presId="urn:microsoft.com/office/officeart/2005/8/layout/list1"/>
    <dgm:cxn modelId="{490B3240-E4EE-4E1B-8769-28BD87575109}" type="presOf" srcId="{3BF3F319-6413-4E2A-A1F6-77E6D9A76D24}" destId="{7C9EAD20-4EC8-4F43-8723-AE2B4F6468BD}" srcOrd="0" destOrd="0" presId="urn:microsoft.com/office/officeart/2005/8/layout/list1"/>
    <dgm:cxn modelId="{ADFF34EE-4059-47B3-A6A1-7953D56A066B}" srcId="{8AA3E299-89E7-4C04-BBC6-551868D05ECD}" destId="{CDEDF22E-AEE2-432B-831A-EEF707906D51}" srcOrd="2" destOrd="0" parTransId="{81D627DD-EACE-454A-88E0-0A55E06B4530}" sibTransId="{25761049-E6B0-48B3-AC57-2D62A2D1C300}"/>
    <dgm:cxn modelId="{15450465-4842-46F5-89A9-7FE8E004A0BE}" type="presOf" srcId="{CDEDF22E-AEE2-432B-831A-EEF707906D51}" destId="{84401A95-8C10-452A-BEBE-3C0E7E01C69D}" srcOrd="1" destOrd="0" presId="urn:microsoft.com/office/officeart/2005/8/layout/list1"/>
    <dgm:cxn modelId="{97D60EC3-8C41-4E35-87F6-E855E284B8BF}" srcId="{8AA3E299-89E7-4C04-BBC6-551868D05ECD}" destId="{3BF3F319-6413-4E2A-A1F6-77E6D9A76D24}" srcOrd="0" destOrd="0" parTransId="{46FAE313-EA20-4248-9180-8CC189990029}" sibTransId="{7CED520E-D26C-4C75-8D01-A5252F7437E4}"/>
    <dgm:cxn modelId="{B6BFACA9-FD3F-4628-B2F5-260C64BD5890}" type="presOf" srcId="{69CAD246-C1C0-4954-B5D1-D2EB04CE73CA}" destId="{94987F1C-AE8B-4176-B79F-0463546B4D00}" srcOrd="1" destOrd="0" presId="urn:microsoft.com/office/officeart/2005/8/layout/list1"/>
    <dgm:cxn modelId="{37869EAE-2AD3-4385-A31F-59C3E6B63528}" srcId="{8AA3E299-89E7-4C04-BBC6-551868D05ECD}" destId="{69CAD246-C1C0-4954-B5D1-D2EB04CE73CA}" srcOrd="1" destOrd="0" parTransId="{75CC5BA6-1366-4C23-B233-7466289B9EEB}" sibTransId="{02588B52-B2FA-4982-B7A0-252D98D75B05}"/>
    <dgm:cxn modelId="{8DD53DD4-49E7-4669-ABFF-494BC1EE70F3}" type="presParOf" srcId="{0EB8C664-05A3-4F04-B7F8-160A2AF3D514}" destId="{4C8AB669-53D3-426C-8CCD-DD5009FC39B6}" srcOrd="0" destOrd="0" presId="urn:microsoft.com/office/officeart/2005/8/layout/list1"/>
    <dgm:cxn modelId="{4BB53847-19C0-4D87-94DB-9E43C60D250F}" type="presParOf" srcId="{4C8AB669-53D3-426C-8CCD-DD5009FC39B6}" destId="{7C9EAD20-4EC8-4F43-8723-AE2B4F6468BD}" srcOrd="0" destOrd="0" presId="urn:microsoft.com/office/officeart/2005/8/layout/list1"/>
    <dgm:cxn modelId="{32FD1B72-5D57-401E-B9D1-080DA2C2C1F4}" type="presParOf" srcId="{4C8AB669-53D3-426C-8CCD-DD5009FC39B6}" destId="{26A20F27-B16B-4D95-B657-D84DEFBAA677}" srcOrd="1" destOrd="0" presId="urn:microsoft.com/office/officeart/2005/8/layout/list1"/>
    <dgm:cxn modelId="{5BEF8CCA-BC1A-453F-B4F5-7E981686E514}" type="presParOf" srcId="{0EB8C664-05A3-4F04-B7F8-160A2AF3D514}" destId="{2B7C1E10-4530-4CF5-82D2-05AF48A35C20}" srcOrd="1" destOrd="0" presId="urn:microsoft.com/office/officeart/2005/8/layout/list1"/>
    <dgm:cxn modelId="{D93E28B6-32E0-40B4-950D-E6253EDA81AC}" type="presParOf" srcId="{0EB8C664-05A3-4F04-B7F8-160A2AF3D514}" destId="{54FA3342-474F-4124-B801-F8FCC3E3A4AB}" srcOrd="2" destOrd="0" presId="urn:microsoft.com/office/officeart/2005/8/layout/list1"/>
    <dgm:cxn modelId="{66ADB325-27E8-44BC-B7CD-E0F817E7B730}" type="presParOf" srcId="{0EB8C664-05A3-4F04-B7F8-160A2AF3D514}" destId="{A033DE28-F4C6-4EAD-BD54-660437550146}" srcOrd="3" destOrd="0" presId="urn:microsoft.com/office/officeart/2005/8/layout/list1"/>
    <dgm:cxn modelId="{9D630C12-0B38-492F-924E-8911BBBADEC0}" type="presParOf" srcId="{0EB8C664-05A3-4F04-B7F8-160A2AF3D514}" destId="{EC1B10F1-6DC8-4495-AC40-0F398E10D939}" srcOrd="4" destOrd="0" presId="urn:microsoft.com/office/officeart/2005/8/layout/list1"/>
    <dgm:cxn modelId="{AFBC6AF8-3569-4BC3-8B06-3FA8778D8DA6}" type="presParOf" srcId="{EC1B10F1-6DC8-4495-AC40-0F398E10D939}" destId="{CA2BCE90-1EAC-4A39-8396-7FA2AFCF8EAC}" srcOrd="0" destOrd="0" presId="urn:microsoft.com/office/officeart/2005/8/layout/list1"/>
    <dgm:cxn modelId="{1A7B21C0-121A-4C1B-9D7E-871FF870FA8A}" type="presParOf" srcId="{EC1B10F1-6DC8-4495-AC40-0F398E10D939}" destId="{94987F1C-AE8B-4176-B79F-0463546B4D00}" srcOrd="1" destOrd="0" presId="urn:microsoft.com/office/officeart/2005/8/layout/list1"/>
    <dgm:cxn modelId="{9230AF05-757B-4444-860C-1AF07619FB06}" type="presParOf" srcId="{0EB8C664-05A3-4F04-B7F8-160A2AF3D514}" destId="{4AB0D3DF-636E-43F1-90B0-10D6826F7945}" srcOrd="5" destOrd="0" presId="urn:microsoft.com/office/officeart/2005/8/layout/list1"/>
    <dgm:cxn modelId="{B67392E6-0A28-4F3A-9BC7-F9493D911C5F}" type="presParOf" srcId="{0EB8C664-05A3-4F04-B7F8-160A2AF3D514}" destId="{C66442D9-2863-405F-9C52-CC7C8C068444}" srcOrd="6" destOrd="0" presId="urn:microsoft.com/office/officeart/2005/8/layout/list1"/>
    <dgm:cxn modelId="{4B895EC1-CC58-48EB-93D3-A283D42FE3B7}" type="presParOf" srcId="{0EB8C664-05A3-4F04-B7F8-160A2AF3D514}" destId="{88B60125-7E31-4C78-BC84-6B85ED373608}" srcOrd="7" destOrd="0" presId="urn:microsoft.com/office/officeart/2005/8/layout/list1"/>
    <dgm:cxn modelId="{90FE1610-6B51-4A09-A3A1-2E731207B8A5}" type="presParOf" srcId="{0EB8C664-05A3-4F04-B7F8-160A2AF3D514}" destId="{7323F34E-08DB-42C9-AD99-C735846D564C}" srcOrd="8" destOrd="0" presId="urn:microsoft.com/office/officeart/2005/8/layout/list1"/>
    <dgm:cxn modelId="{609B0E35-D2E0-4638-8B58-1513097E4288}" type="presParOf" srcId="{7323F34E-08DB-42C9-AD99-C735846D564C}" destId="{36AFD506-C592-4CBD-A6CA-C2CA673F9733}" srcOrd="0" destOrd="0" presId="urn:microsoft.com/office/officeart/2005/8/layout/list1"/>
    <dgm:cxn modelId="{2BB21998-9710-42E7-B167-7623BFFCCB4C}" type="presParOf" srcId="{7323F34E-08DB-42C9-AD99-C735846D564C}" destId="{84401A95-8C10-452A-BEBE-3C0E7E01C69D}" srcOrd="1" destOrd="0" presId="urn:microsoft.com/office/officeart/2005/8/layout/list1"/>
    <dgm:cxn modelId="{B545F155-C127-46A7-9181-D5ED4F9B4186}" type="presParOf" srcId="{0EB8C664-05A3-4F04-B7F8-160A2AF3D514}" destId="{639782F5-99A5-466B-9840-51EC51A0A21C}" srcOrd="9" destOrd="0" presId="urn:microsoft.com/office/officeart/2005/8/layout/list1"/>
    <dgm:cxn modelId="{38DCC5E6-FA09-4EA9-9285-E93BFAF9BB87}" type="presParOf" srcId="{0EB8C664-05A3-4F04-B7F8-160A2AF3D514}" destId="{CD25B806-8EF3-4AB8-B7CF-9B5F1A00F7A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A3342-474F-4124-B801-F8FCC3E3A4AB}">
      <dsp:nvSpPr>
        <dsp:cNvPr id="0" name=""/>
        <dsp:cNvSpPr/>
      </dsp:nvSpPr>
      <dsp:spPr>
        <a:xfrm>
          <a:off x="0" y="122800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20F27-B16B-4D95-B657-D84DEFBAA677}">
      <dsp:nvSpPr>
        <dsp:cNvPr id="0" name=""/>
        <dsp:cNvSpPr/>
      </dsp:nvSpPr>
      <dsp:spPr>
        <a:xfrm>
          <a:off x="411078" y="88585"/>
          <a:ext cx="7042854" cy="133129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Brainstorming:</a:t>
          </a:r>
          <a:r>
            <a:rPr lang="en-US" sz="3200" kern="1200" dirty="0" smtClean="0">
              <a:solidFill>
                <a:schemeClr val="tx1"/>
              </a:solidFill>
            </a:rPr>
            <a:t> listing freely all the ideas related to the topic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476067" y="153574"/>
        <a:ext cx="6912876" cy="1201319"/>
      </dsp:txXfrm>
    </dsp:sp>
    <dsp:sp modelId="{C66442D9-2863-405F-9C52-CC7C8C068444}">
      <dsp:nvSpPr>
        <dsp:cNvPr id="0" name=""/>
        <dsp:cNvSpPr/>
      </dsp:nvSpPr>
      <dsp:spPr>
        <a:xfrm>
          <a:off x="0" y="257939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87F1C-AE8B-4176-B79F-0463546B4D00}">
      <dsp:nvSpPr>
        <dsp:cNvPr id="0" name=""/>
        <dsp:cNvSpPr/>
      </dsp:nvSpPr>
      <dsp:spPr>
        <a:xfrm>
          <a:off x="411078" y="1625803"/>
          <a:ext cx="6980929" cy="114546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Journalistic questions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Learners ask and answer ‘</a:t>
          </a:r>
          <a:r>
            <a:rPr lang="en-US" sz="2800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wh</a:t>
          </a:r>
          <a:r>
            <a:rPr lang="en-US" sz="28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questions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 about a given topic 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995" y="1681720"/>
        <a:ext cx="6869095" cy="1033635"/>
      </dsp:txXfrm>
    </dsp:sp>
    <dsp:sp modelId="{CD25B806-8EF3-4AB8-B7CF-9B5F1A00F7A8}">
      <dsp:nvSpPr>
        <dsp:cNvPr id="0" name=""/>
        <dsp:cNvSpPr/>
      </dsp:nvSpPr>
      <dsp:spPr>
        <a:xfrm>
          <a:off x="0" y="4109777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01A95-8C10-452A-BEBE-3C0E7E01C69D}">
      <dsp:nvSpPr>
        <dsp:cNvPr id="0" name=""/>
        <dsp:cNvSpPr/>
      </dsp:nvSpPr>
      <dsp:spPr>
        <a:xfrm>
          <a:off x="370385" y="3009091"/>
          <a:ext cx="7062306" cy="132446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Clustering.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writer here groups ideas together using lines and circles to show connections between them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5040" y="3073746"/>
        <a:ext cx="6932996" cy="1195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Lecture </a:t>
            </a:r>
            <a:r>
              <a:rPr lang="en-US" dirty="0" smtClean="0"/>
              <a:t>13: Teaching writing</a:t>
            </a:r>
            <a:endParaRPr lang="ru-RU" dirty="0"/>
          </a:p>
        </p:txBody>
      </p:sp>
      <p:pic>
        <p:nvPicPr>
          <p:cNvPr id="6" name="Picture 2" descr="C:\Users\shef\Desktop\Logotip_KazNU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3139" y="5143488"/>
            <a:ext cx="1700861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Down with prejudices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Just </a:t>
            </a:r>
            <a:r>
              <a:rPr lang="en-US" dirty="0"/>
              <a:t>because I am </a:t>
            </a: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teen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/>
              <a:t>am careless and rude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>
                <a:solidFill>
                  <a:srgbClr val="FF0000"/>
                </a:solidFill>
              </a:rPr>
              <a:t>can not </a:t>
            </a:r>
            <a:r>
              <a:rPr lang="en-US" dirty="0" smtClean="0"/>
              <a:t>……………..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/>
              <a:t>………………………….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 am a </a:t>
            </a:r>
            <a:r>
              <a:rPr lang="en-US" dirty="0" smtClean="0"/>
              <a:t>teenager and I am ……………….</a:t>
            </a:r>
          </a:p>
          <a:p>
            <a:pPr marL="0" indent="0" algn="just">
              <a:buNone/>
            </a:pPr>
            <a:r>
              <a:rPr lang="en-US" dirty="0" smtClean="0"/>
              <a:t>I </a:t>
            </a:r>
            <a:r>
              <a:rPr lang="en-US" dirty="0"/>
              <a:t>am a teenager and I </a:t>
            </a:r>
            <a:r>
              <a:rPr lang="en-US" dirty="0" smtClean="0">
                <a:solidFill>
                  <a:srgbClr val="FF0000"/>
                </a:solidFill>
              </a:rPr>
              <a:t>can </a:t>
            </a:r>
            <a:r>
              <a:rPr lang="en-US" dirty="0" smtClean="0"/>
              <a:t>……………….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6402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teaching writing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Product </a:t>
            </a:r>
            <a:r>
              <a:rPr lang="en-US" b="1" dirty="0"/>
              <a:t>O</a:t>
            </a:r>
            <a:r>
              <a:rPr lang="en-US" b="1" dirty="0" smtClean="0"/>
              <a:t>riented Approach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oncentrates on the </a:t>
            </a:r>
            <a:r>
              <a:rPr lang="en-US" dirty="0" smtClean="0">
                <a:solidFill>
                  <a:srgbClr val="FF0000"/>
                </a:solidFill>
              </a:rPr>
              <a:t>final product </a:t>
            </a:r>
            <a:r>
              <a:rPr lang="en-US" dirty="0" smtClean="0"/>
              <a:t>rather than on the writing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Accuracy </a:t>
            </a:r>
            <a:r>
              <a:rPr lang="en-US" dirty="0" smtClean="0"/>
              <a:t>is the criterion of good writing (the focus is on language structures)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Process Oriented Approach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It stresses the teacher’s role throughout the writing process (guiding and providing feedback on learner’s multiple drafts) </a:t>
            </a:r>
          </a:p>
        </p:txBody>
      </p:sp>
    </p:spTree>
    <p:extLst>
      <p:ext uri="{BB962C8B-B14F-4D97-AF65-F5344CB8AC3E}">
        <p14:creationId xmlns:p14="http://schemas.microsoft.com/office/powerpoint/2010/main" val="3145148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Writing </a:t>
            </a:r>
            <a:r>
              <a:rPr lang="en-US" dirty="0"/>
              <a:t>is a recursive and creative process.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Writing process: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At this stage, </a:t>
            </a:r>
            <a:r>
              <a:rPr lang="en-US" sz="2000" dirty="0"/>
              <a:t>learners get introduced to the </a:t>
            </a:r>
            <a:r>
              <a:rPr lang="en-US" sz="2000" dirty="0" smtClean="0"/>
              <a:t>topic. Then, </a:t>
            </a:r>
            <a:r>
              <a:rPr lang="en-US" sz="2000" dirty="0"/>
              <a:t>they start to generate ideas about that topic using their </a:t>
            </a:r>
            <a:r>
              <a:rPr lang="en-US" sz="2000" b="1" dirty="0">
                <a:solidFill>
                  <a:srgbClr val="FF0000"/>
                </a:solidFill>
              </a:rPr>
              <a:t>prior knowledge or personal </a:t>
            </a:r>
            <a:r>
              <a:rPr lang="en-US" sz="2000" b="1" dirty="0" smtClean="0">
                <a:solidFill>
                  <a:srgbClr val="FF0000"/>
                </a:solidFill>
              </a:rPr>
              <a:t>experiences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Referred to as </a:t>
            </a:r>
            <a:r>
              <a:rPr lang="en-US" sz="2000" b="1" dirty="0">
                <a:solidFill>
                  <a:srgbClr val="FF0000"/>
                </a:solidFill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</a:rPr>
              <a:t>irst </a:t>
            </a:r>
            <a:r>
              <a:rPr lang="en-US" sz="2000" b="1" dirty="0">
                <a:solidFill>
                  <a:srgbClr val="FF0000"/>
                </a:solidFill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</a:rPr>
              <a:t>rafting</a:t>
            </a:r>
            <a:r>
              <a:rPr lang="en-US" sz="2000" dirty="0" smtClean="0"/>
              <a:t>. Learners start to write focusing </a:t>
            </a:r>
            <a:r>
              <a:rPr lang="en-US" sz="2000" dirty="0"/>
              <a:t>much more on expressing </a:t>
            </a:r>
            <a:r>
              <a:rPr lang="en-US" sz="2000" b="1" dirty="0">
                <a:solidFill>
                  <a:srgbClr val="FF0000"/>
                </a:solidFill>
              </a:rPr>
              <a:t>their ideas </a:t>
            </a:r>
            <a:r>
              <a:rPr lang="en-US" sz="2000" dirty="0"/>
              <a:t>not on the mechanics of writing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dirty="0" smtClean="0"/>
              <a:t>At </a:t>
            </a:r>
            <a:r>
              <a:rPr lang="en-US" sz="2000" dirty="0"/>
              <a:t>this stage the teacher is there to guide and to provide feedback on </a:t>
            </a:r>
            <a:r>
              <a:rPr lang="en-US" sz="2000" dirty="0" smtClean="0"/>
              <a:t>learner’s </a:t>
            </a:r>
            <a:r>
              <a:rPr lang="en-US" sz="2000" dirty="0"/>
              <a:t>work.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95536" y="2276872"/>
            <a:ext cx="360040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Pre-writing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9552" y="4437112"/>
            <a:ext cx="360040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20474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process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3779912" y="1412776"/>
            <a:ext cx="4906888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dirty="0" smtClean="0">
                <a:solidFill>
                  <a:schemeClr val="tx2"/>
                </a:solidFill>
              </a:rPr>
              <a:t>earners </a:t>
            </a:r>
            <a:r>
              <a:rPr lang="en-US" dirty="0">
                <a:solidFill>
                  <a:schemeClr val="tx2"/>
                </a:solidFill>
              </a:rPr>
              <a:t>reconsider what </a:t>
            </a:r>
            <a:r>
              <a:rPr lang="en-US" b="1" dirty="0">
                <a:solidFill>
                  <a:schemeClr val="tx2"/>
                </a:solidFill>
              </a:rPr>
              <a:t>they have written </a:t>
            </a:r>
            <a:r>
              <a:rPr lang="en-US" dirty="0">
                <a:solidFill>
                  <a:schemeClr val="tx2"/>
                </a:solidFill>
              </a:rPr>
              <a:t>taking into account their </a:t>
            </a:r>
            <a:r>
              <a:rPr lang="en-US" b="1" dirty="0">
                <a:solidFill>
                  <a:schemeClr val="tx2"/>
                </a:solidFill>
              </a:rPr>
              <a:t>teacher's comments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smtClean="0">
                <a:solidFill>
                  <a:schemeClr val="tx2"/>
                </a:solidFill>
              </a:rPr>
              <a:t>Learners examine </a:t>
            </a:r>
            <a:r>
              <a:rPr lang="en-US" dirty="0">
                <a:solidFill>
                  <a:schemeClr val="tx2"/>
                </a:solidFill>
              </a:rPr>
              <a:t>their texts, critically to make </a:t>
            </a:r>
            <a:r>
              <a:rPr lang="en-US" b="1" dirty="0">
                <a:solidFill>
                  <a:schemeClr val="tx2"/>
                </a:solidFill>
              </a:rPr>
              <a:t>changes</a:t>
            </a:r>
            <a:r>
              <a:rPr lang="en-US" dirty="0">
                <a:solidFill>
                  <a:schemeClr val="tx2"/>
                </a:solidFill>
              </a:rPr>
              <a:t> at both </a:t>
            </a:r>
            <a:r>
              <a:rPr lang="en-US" dirty="0" smtClean="0">
                <a:solidFill>
                  <a:schemeClr val="tx2"/>
                </a:solidFill>
              </a:rPr>
              <a:t>levels: form and </a:t>
            </a:r>
            <a:r>
              <a:rPr lang="en-US" dirty="0">
                <a:solidFill>
                  <a:schemeClr val="tx2"/>
                </a:solidFill>
              </a:rPr>
              <a:t>content. </a:t>
            </a: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Learners </a:t>
            </a:r>
            <a:r>
              <a:rPr lang="en-US" b="1" dirty="0" smtClean="0">
                <a:solidFill>
                  <a:srgbClr val="FF0000"/>
                </a:solidFill>
              </a:rPr>
              <a:t>proofread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their final drafts for further error checking before handing them to the teacher.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539552" y="1268760"/>
            <a:ext cx="3096344" cy="2088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Revising 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539552" y="3356992"/>
            <a:ext cx="3240360" cy="2140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Editing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238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Pre-writing strategies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0934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5887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Unit: Make peace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SWBAT</a:t>
            </a:r>
            <a:r>
              <a:rPr lang="en-US" dirty="0" smtClean="0"/>
              <a:t> write </a:t>
            </a:r>
            <a:r>
              <a:rPr lang="en-US" dirty="0"/>
              <a:t>a poem to </a:t>
            </a:r>
            <a:r>
              <a:rPr lang="en-US" dirty="0">
                <a:solidFill>
                  <a:srgbClr val="FF0000"/>
                </a:solidFill>
              </a:rPr>
              <a:t>denounce prejudices </a:t>
            </a:r>
            <a:r>
              <a:rPr lang="en-US" dirty="0"/>
              <a:t>associated with certain groups such as men, women, teens, and </a:t>
            </a:r>
            <a:r>
              <a:rPr lang="en-US" dirty="0"/>
              <a:t>M</a:t>
            </a:r>
            <a:r>
              <a:rPr lang="en-US" dirty="0" smtClean="0"/>
              <a:t>uslims…… </a:t>
            </a:r>
            <a:endParaRPr lang="ru-RU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1979712" y="2204864"/>
            <a:ext cx="4752528" cy="122413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Write it right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467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Pre-writing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330824" cy="4569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Look at the picture given and with your partner discuss the following questions: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What does the picture show?</a:t>
            </a:r>
          </a:p>
          <a:p>
            <a:pPr marL="514350" indent="-514350">
              <a:buAutoNum type="arabicPeriod"/>
            </a:pPr>
            <a:r>
              <a:rPr lang="en-US" dirty="0" smtClean="0"/>
              <a:t>In our society, do people think that woman can do such kind of work? (are these beliefs correct or false)</a:t>
            </a:r>
          </a:p>
          <a:p>
            <a:pPr marL="514350" indent="-514350">
              <a:buAutoNum type="arabicPeriod"/>
            </a:pPr>
            <a:r>
              <a:rPr lang="en-US" dirty="0" smtClean="0"/>
              <a:t>List other three </a:t>
            </a:r>
            <a:r>
              <a:rPr lang="en-US" dirty="0" smtClean="0">
                <a:solidFill>
                  <a:srgbClr val="FF0000"/>
                </a:solidFill>
              </a:rPr>
              <a:t>prejudices</a:t>
            </a:r>
            <a:r>
              <a:rPr lang="en-US" dirty="0" smtClean="0"/>
              <a:t> (false ideas) about women </a:t>
            </a:r>
            <a:endParaRPr lang="ru-RU" dirty="0"/>
          </a:p>
        </p:txBody>
      </p:sp>
      <p:pic>
        <p:nvPicPr>
          <p:cNvPr id="1027" name="Picture 3" descr="C:\Users\User\Desktop\Women-engineers-shapetheworl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81642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1089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pairs, complete the </a:t>
            </a:r>
            <a:r>
              <a:rPr lang="en-US" sz="2800" dirty="0" err="1" smtClean="0"/>
              <a:t>spidermap</a:t>
            </a:r>
            <a:r>
              <a:rPr lang="en-US" sz="2800" dirty="0" smtClean="0"/>
              <a:t> shown below writing at least </a:t>
            </a:r>
            <a:r>
              <a:rPr lang="en-US" sz="2800" dirty="0" smtClean="0">
                <a:solidFill>
                  <a:srgbClr val="FF0000"/>
                </a:solidFill>
              </a:rPr>
              <a:t>three</a:t>
            </a:r>
            <a:r>
              <a:rPr lang="en-US" sz="2800" dirty="0" smtClean="0"/>
              <a:t> (3) prejudices about each group 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Prejudice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 ……………………….</a:t>
            </a:r>
          </a:p>
          <a:p>
            <a:r>
              <a:rPr lang="en-US" sz="2000" dirty="0" smtClean="0"/>
              <a:t>2 ……………………….</a:t>
            </a:r>
          </a:p>
          <a:p>
            <a:r>
              <a:rPr lang="en-US" sz="2000" dirty="0" smtClean="0"/>
              <a:t>3 ………………………..</a:t>
            </a:r>
          </a:p>
          <a:p>
            <a:endParaRPr lang="en-US" sz="2000" dirty="0"/>
          </a:p>
          <a:p>
            <a:r>
              <a:rPr lang="en-US" sz="2000" dirty="0" smtClean="0"/>
              <a:t>1 ……………………….</a:t>
            </a:r>
          </a:p>
          <a:p>
            <a:r>
              <a:rPr lang="en-US" sz="2000" dirty="0" smtClean="0"/>
              <a:t>2…………………………</a:t>
            </a:r>
          </a:p>
          <a:p>
            <a:r>
              <a:rPr lang="en-US" sz="2000" dirty="0" smtClean="0"/>
              <a:t>3…………………………</a:t>
            </a:r>
          </a:p>
          <a:p>
            <a:endParaRPr lang="en-US" sz="2000" dirty="0"/>
          </a:p>
          <a:p>
            <a:r>
              <a:rPr lang="en-US" sz="2000" dirty="0" smtClean="0"/>
              <a:t>1……………………………</a:t>
            </a:r>
          </a:p>
          <a:p>
            <a:r>
              <a:rPr lang="en-US" sz="2000" dirty="0" smtClean="0"/>
              <a:t>2…………………………….</a:t>
            </a:r>
          </a:p>
          <a:p>
            <a:r>
              <a:rPr lang="en-US" sz="2000" dirty="0" smtClean="0"/>
              <a:t>3………………………….....</a:t>
            </a:r>
          </a:p>
        </p:txBody>
      </p:sp>
      <p:sp>
        <p:nvSpPr>
          <p:cNvPr id="9" name="Овал 8"/>
          <p:cNvSpPr/>
          <p:nvPr/>
        </p:nvSpPr>
        <p:spPr>
          <a:xfrm>
            <a:off x="755576" y="1988841"/>
            <a:ext cx="3240360" cy="10081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Men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55576" y="3212976"/>
            <a:ext cx="32403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Teens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27584" y="4293096"/>
            <a:ext cx="3168352" cy="12241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Muslims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9060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</a:t>
            </a:r>
            <a:r>
              <a:rPr lang="en-US" sz="2800" dirty="0" smtClean="0"/>
              <a:t>se ideas </a:t>
            </a:r>
            <a:r>
              <a:rPr lang="en-US" sz="2800" dirty="0"/>
              <a:t>from the previous task to complete the poem </a:t>
            </a:r>
            <a:r>
              <a:rPr lang="en-US" sz="2800" dirty="0" smtClean="0"/>
              <a:t>denouncing  prejudices (you can add other ideas).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Down with prejudices</a:t>
            </a:r>
          </a:p>
          <a:p>
            <a:pPr marL="0" indent="0" algn="just">
              <a:buNone/>
            </a:pPr>
            <a:r>
              <a:rPr lang="en-US" dirty="0" smtClean="0"/>
              <a:t>Just because I am </a:t>
            </a:r>
            <a:r>
              <a:rPr lang="en-US" dirty="0" smtClean="0">
                <a:solidFill>
                  <a:srgbClr val="FF0000"/>
                </a:solidFill>
              </a:rPr>
              <a:t>a woman</a:t>
            </a:r>
          </a:p>
          <a:p>
            <a:pPr marL="0" indent="0" algn="just">
              <a:buNone/>
            </a:pPr>
            <a:r>
              <a:rPr lang="en-US" dirty="0" smtClean="0"/>
              <a:t>It doesn’t mean I </a:t>
            </a:r>
            <a:r>
              <a:rPr lang="en-US" dirty="0" smtClean="0">
                <a:solidFill>
                  <a:srgbClr val="FF0000"/>
                </a:solidFill>
              </a:rPr>
              <a:t>can not </a:t>
            </a:r>
            <a:r>
              <a:rPr lang="en-US" dirty="0" smtClean="0"/>
              <a:t>be a mechanic</a:t>
            </a:r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doesn’t mean I </a:t>
            </a:r>
            <a:r>
              <a:rPr lang="en-US" dirty="0" smtClean="0"/>
              <a:t>……………..</a:t>
            </a:r>
          </a:p>
          <a:p>
            <a:pPr marL="0" indent="0" algn="just">
              <a:buNone/>
            </a:pPr>
            <a:r>
              <a:rPr lang="en-US" dirty="0"/>
              <a:t>It doesn’t mean </a:t>
            </a:r>
            <a:r>
              <a:rPr lang="en-US" dirty="0" smtClean="0"/>
              <a:t>I ………………</a:t>
            </a:r>
          </a:p>
          <a:p>
            <a:pPr marL="0" indent="0" algn="just">
              <a:buNone/>
            </a:pPr>
            <a:r>
              <a:rPr lang="en-US" dirty="0" smtClean="0"/>
              <a:t>I am a woman, SO I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……………….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174134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457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Approaches to teaching writing</vt:lpstr>
      <vt:lpstr> Writing is a recursive and creative process. </vt:lpstr>
      <vt:lpstr>Writing process</vt:lpstr>
      <vt:lpstr>Pre-writing strategies</vt:lpstr>
      <vt:lpstr>Practice</vt:lpstr>
      <vt:lpstr>Pre-writing</vt:lpstr>
      <vt:lpstr>In pairs, complete the spidermap shown below writing at least three (3) prejudices about each group </vt:lpstr>
      <vt:lpstr>Use ideas from the previous task to complete the poem denouncing  prejudices (you can add other ideas).</vt:lpstr>
      <vt:lpstr>Down with prejudices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writing</dc:title>
  <dc:creator>shef</dc:creator>
  <cp:lastModifiedBy>User</cp:lastModifiedBy>
  <cp:revision>22</cp:revision>
  <dcterms:created xsi:type="dcterms:W3CDTF">2019-11-18T07:12:20Z</dcterms:created>
  <dcterms:modified xsi:type="dcterms:W3CDTF">2022-11-22T09:33:36Z</dcterms:modified>
</cp:coreProperties>
</file>